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Montserrat"/>
      <p:regular r:id="rId19"/>
      <p:bold r:id="rId20"/>
      <p:italic r:id="rId21"/>
      <p:boldItalic r:id="rId22"/>
    </p:embeddedFont>
    <p:embeddedFont>
      <p:font typeface="Lato"/>
      <p:regular r:id="rId23"/>
      <p:bold r:id="rId24"/>
      <p:italic r:id="rId25"/>
      <p:boldItalic r:id="rId26"/>
    </p:embeddedFont>
    <p:embeddedFont>
      <p:font typeface="Alfa Slab One"/>
      <p:regular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bold.fntdata"/><Relationship Id="rId22" Type="http://schemas.openxmlformats.org/officeDocument/2006/relationships/font" Target="fonts/Montserrat-boldItalic.fntdata"/><Relationship Id="rId21" Type="http://schemas.openxmlformats.org/officeDocument/2006/relationships/font" Target="fonts/Montserrat-italic.fntdata"/><Relationship Id="rId24" Type="http://schemas.openxmlformats.org/officeDocument/2006/relationships/font" Target="fonts/Lato-bold.fntdata"/><Relationship Id="rId23" Type="http://schemas.openxmlformats.org/officeDocument/2006/relationships/font" Target="fonts/Lato-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boldItalic.fntdata"/><Relationship Id="rId25" Type="http://schemas.openxmlformats.org/officeDocument/2006/relationships/font" Target="fonts/Lato-italic.fntdata"/><Relationship Id="rId27" Type="http://schemas.openxmlformats.org/officeDocument/2006/relationships/font" Target="fonts/AlfaSlabOne-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Montserrat-regular.fntdata"/><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2.jpg>
</file>

<file path=ppt/media/image3.jpg>
</file>

<file path=ppt/media/image4.png>
</file>

<file path=ppt/media/image5.g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1" name="Shape 211"/>
        <p:cNvGrpSpPr/>
        <p:nvPr/>
      </p:nvGrpSpPr>
      <p:grpSpPr>
        <a:xfrm>
          <a:off x="0" y="0"/>
          <a:ext cx="0" cy="0"/>
          <a:chOff x="0" y="0"/>
          <a:chExt cx="0" cy="0"/>
        </a:xfrm>
      </p:grpSpPr>
      <p:sp>
        <p:nvSpPr>
          <p:cNvPr id="212" name="Google Shape;212;g7edc9af188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7edc9af188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7" name="Shape 217"/>
        <p:cNvGrpSpPr/>
        <p:nvPr/>
      </p:nvGrpSpPr>
      <p:grpSpPr>
        <a:xfrm>
          <a:off x="0" y="0"/>
          <a:ext cx="0" cy="0"/>
          <a:chOff x="0" y="0"/>
          <a:chExt cx="0" cy="0"/>
        </a:xfrm>
      </p:grpSpPr>
      <p:sp>
        <p:nvSpPr>
          <p:cNvPr id="218" name="Google Shape;218;g70d40f25a2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70d40f25a2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5" name="Shape 225"/>
        <p:cNvGrpSpPr/>
        <p:nvPr/>
      </p:nvGrpSpPr>
      <p:grpSpPr>
        <a:xfrm>
          <a:off x="0" y="0"/>
          <a:ext cx="0" cy="0"/>
          <a:chOff x="0" y="0"/>
          <a:chExt cx="0" cy="0"/>
        </a:xfrm>
      </p:grpSpPr>
      <p:sp>
        <p:nvSpPr>
          <p:cNvPr id="226" name="Google Shape;226;g70d40f3398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70d40f3398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2" name="Shape 232"/>
        <p:cNvGrpSpPr/>
        <p:nvPr/>
      </p:nvGrpSpPr>
      <p:grpSpPr>
        <a:xfrm>
          <a:off x="0" y="0"/>
          <a:ext cx="0" cy="0"/>
          <a:chOff x="0" y="0"/>
          <a:chExt cx="0" cy="0"/>
        </a:xfrm>
      </p:grpSpPr>
      <p:sp>
        <p:nvSpPr>
          <p:cNvPr id="233" name="Google Shape;233;g70d40f3398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70d40f3398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7" name="Shape 137"/>
        <p:cNvGrpSpPr/>
        <p:nvPr/>
      </p:nvGrpSpPr>
      <p:grpSpPr>
        <a:xfrm>
          <a:off x="0" y="0"/>
          <a:ext cx="0" cy="0"/>
          <a:chOff x="0" y="0"/>
          <a:chExt cx="0" cy="0"/>
        </a:xfrm>
      </p:grpSpPr>
      <p:sp>
        <p:nvSpPr>
          <p:cNvPr id="138" name="Google Shape;138;g704bb1c904_2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704bb1c904_2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9" name="Shape 149"/>
        <p:cNvGrpSpPr/>
        <p:nvPr/>
      </p:nvGrpSpPr>
      <p:grpSpPr>
        <a:xfrm>
          <a:off x="0" y="0"/>
          <a:ext cx="0" cy="0"/>
          <a:chOff x="0" y="0"/>
          <a:chExt cx="0" cy="0"/>
        </a:xfrm>
      </p:grpSpPr>
      <p:sp>
        <p:nvSpPr>
          <p:cNvPr id="150" name="Google Shape;150;g704bb1c904_2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704bb1c904_2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8" name="Shape 158"/>
        <p:cNvGrpSpPr/>
        <p:nvPr/>
      </p:nvGrpSpPr>
      <p:grpSpPr>
        <a:xfrm>
          <a:off x="0" y="0"/>
          <a:ext cx="0" cy="0"/>
          <a:chOff x="0" y="0"/>
          <a:chExt cx="0" cy="0"/>
        </a:xfrm>
      </p:grpSpPr>
      <p:sp>
        <p:nvSpPr>
          <p:cNvPr id="159" name="Google Shape;159;g704bb1c904_2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704bb1c904_2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0" name="Shape 170"/>
        <p:cNvGrpSpPr/>
        <p:nvPr/>
      </p:nvGrpSpPr>
      <p:grpSpPr>
        <a:xfrm>
          <a:off x="0" y="0"/>
          <a:ext cx="0" cy="0"/>
          <a:chOff x="0" y="0"/>
          <a:chExt cx="0" cy="0"/>
        </a:xfrm>
      </p:grpSpPr>
      <p:sp>
        <p:nvSpPr>
          <p:cNvPr id="171" name="Google Shape;171;g704bb1c904_2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704bb1c904_2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8" name="Shape 178"/>
        <p:cNvGrpSpPr/>
        <p:nvPr/>
      </p:nvGrpSpPr>
      <p:grpSpPr>
        <a:xfrm>
          <a:off x="0" y="0"/>
          <a:ext cx="0" cy="0"/>
          <a:chOff x="0" y="0"/>
          <a:chExt cx="0" cy="0"/>
        </a:xfrm>
      </p:grpSpPr>
      <p:sp>
        <p:nvSpPr>
          <p:cNvPr id="179" name="Google Shape;179;g704bb1c904_3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704bb1c904_3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7" name="Shape 187"/>
        <p:cNvGrpSpPr/>
        <p:nvPr/>
      </p:nvGrpSpPr>
      <p:grpSpPr>
        <a:xfrm>
          <a:off x="0" y="0"/>
          <a:ext cx="0" cy="0"/>
          <a:chOff x="0" y="0"/>
          <a:chExt cx="0" cy="0"/>
        </a:xfrm>
      </p:grpSpPr>
      <p:sp>
        <p:nvSpPr>
          <p:cNvPr id="188" name="Google Shape;188;g7edc9af188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7edc9af18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5" name="Shape 195"/>
        <p:cNvGrpSpPr/>
        <p:nvPr/>
      </p:nvGrpSpPr>
      <p:grpSpPr>
        <a:xfrm>
          <a:off x="0" y="0"/>
          <a:ext cx="0" cy="0"/>
          <a:chOff x="0" y="0"/>
          <a:chExt cx="0" cy="0"/>
        </a:xfrm>
      </p:grpSpPr>
      <p:sp>
        <p:nvSpPr>
          <p:cNvPr id="196" name="Google Shape;196;g7edc9af188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7edc9af188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3" name="Shape 203"/>
        <p:cNvGrpSpPr/>
        <p:nvPr/>
      </p:nvGrpSpPr>
      <p:grpSpPr>
        <a:xfrm>
          <a:off x="0" y="0"/>
          <a:ext cx="0" cy="0"/>
          <a:chOff x="0" y="0"/>
          <a:chExt cx="0" cy="0"/>
        </a:xfrm>
      </p:grpSpPr>
      <p:sp>
        <p:nvSpPr>
          <p:cNvPr id="204" name="Google Shape;204;g7edc9af188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7edc9af188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pt-B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3.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jpg"/><Relationship Id="rId4" Type="http://schemas.openxmlformats.org/officeDocument/2006/relationships/image" Target="../media/image2.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0.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sp>
        <p:nvSpPr>
          <p:cNvPr id="134" name="Google Shape;134;p13"/>
          <p:cNvSpPr txBox="1"/>
          <p:nvPr/>
        </p:nvSpPr>
        <p:spPr>
          <a:xfrm>
            <a:off x="415800" y="123200"/>
            <a:ext cx="8439000" cy="309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3"/>
          <p:cNvSpPr txBox="1"/>
          <p:nvPr>
            <p:ph type="ctrTitle"/>
          </p:nvPr>
        </p:nvSpPr>
        <p:spPr>
          <a:xfrm>
            <a:off x="3142500" y="1782450"/>
            <a:ext cx="6001500" cy="157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sz="3600">
                <a:latin typeface="Alfa Slab One"/>
                <a:ea typeface="Alfa Slab One"/>
                <a:cs typeface="Alfa Slab One"/>
                <a:sym typeface="Alfa Slab One"/>
              </a:rPr>
              <a:t>Evolução da transmissão de dados</a:t>
            </a:r>
            <a:endParaRPr sz="3600">
              <a:latin typeface="Alfa Slab One"/>
              <a:ea typeface="Alfa Slab One"/>
              <a:cs typeface="Alfa Slab One"/>
              <a:sym typeface="Alfa Slab One"/>
            </a:endParaRPr>
          </a:p>
        </p:txBody>
      </p:sp>
      <p:sp>
        <p:nvSpPr>
          <p:cNvPr id="136" name="Google Shape;136;p13"/>
          <p:cNvSpPr txBox="1"/>
          <p:nvPr/>
        </p:nvSpPr>
        <p:spPr>
          <a:xfrm>
            <a:off x="2986950" y="3495100"/>
            <a:ext cx="6156900" cy="34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pt-BR">
                <a:solidFill>
                  <a:schemeClr val="lt1"/>
                </a:solidFill>
                <a:latin typeface="Lato"/>
                <a:ea typeface="Lato"/>
                <a:cs typeface="Lato"/>
                <a:sym typeface="Lato"/>
              </a:rPr>
              <a:t>Edison, Gabriel Selbach, Jieli, Melissa, Samuel, Pedro Tassinari e Bruno Klein</a:t>
            </a:r>
            <a:endParaRPr>
              <a:solidFill>
                <a:schemeClr val="lt1"/>
              </a:solidFill>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4" name="Shape 214"/>
        <p:cNvGrpSpPr/>
        <p:nvPr/>
      </p:nvGrpSpPr>
      <p:grpSpPr>
        <a:xfrm>
          <a:off x="0" y="0"/>
          <a:ext cx="0" cy="0"/>
          <a:chOff x="0" y="0"/>
          <a:chExt cx="0" cy="0"/>
        </a:xfrm>
      </p:grpSpPr>
      <p:sp>
        <p:nvSpPr>
          <p:cNvPr id="215" name="Google Shape;215;p22"/>
          <p:cNvSpPr/>
          <p:nvPr/>
        </p:nvSpPr>
        <p:spPr>
          <a:xfrm>
            <a:off x="1195225" y="389450"/>
            <a:ext cx="7265100" cy="4633200"/>
          </a:xfrm>
          <a:prstGeom prst="round2DiagRect">
            <a:avLst>
              <a:gd fmla="val 16667" name="adj1"/>
              <a:gd fmla="val 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16" name="Google Shape;216;p22"/>
          <p:cNvPicPr preferRelativeResize="0"/>
          <p:nvPr/>
        </p:nvPicPr>
        <p:blipFill>
          <a:blip r:embed="rId3">
            <a:alphaModFix/>
          </a:blip>
          <a:stretch>
            <a:fillRect/>
          </a:stretch>
        </p:blipFill>
        <p:spPr>
          <a:xfrm>
            <a:off x="1417800" y="765500"/>
            <a:ext cx="6752849" cy="40095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0" name="Shape 220"/>
        <p:cNvGrpSpPr/>
        <p:nvPr/>
      </p:nvGrpSpPr>
      <p:grpSpPr>
        <a:xfrm>
          <a:off x="0" y="0"/>
          <a:ext cx="0" cy="0"/>
          <a:chOff x="0" y="0"/>
          <a:chExt cx="0" cy="0"/>
        </a:xfrm>
      </p:grpSpPr>
      <p:sp>
        <p:nvSpPr>
          <p:cNvPr id="221" name="Google Shape;221;p23"/>
          <p:cNvSpPr txBox="1"/>
          <p:nvPr>
            <p:ph type="title"/>
          </p:nvPr>
        </p:nvSpPr>
        <p:spPr>
          <a:xfrm>
            <a:off x="1297500" y="541475"/>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sz="4800">
                <a:latin typeface="Impact"/>
                <a:ea typeface="Impact"/>
                <a:cs typeface="Impact"/>
                <a:sym typeface="Impact"/>
              </a:rPr>
              <a:t>Fibra ótica</a:t>
            </a:r>
            <a:endParaRPr sz="4800">
              <a:latin typeface="Impact"/>
              <a:ea typeface="Impact"/>
              <a:cs typeface="Impact"/>
              <a:sym typeface="Impact"/>
            </a:endParaRPr>
          </a:p>
        </p:txBody>
      </p:sp>
      <p:sp>
        <p:nvSpPr>
          <p:cNvPr id="222" name="Google Shape;222;p23"/>
          <p:cNvSpPr txBox="1"/>
          <p:nvPr>
            <p:ph idx="1" type="body"/>
          </p:nvPr>
        </p:nvSpPr>
        <p:spPr>
          <a:xfrm>
            <a:off x="129125" y="1849575"/>
            <a:ext cx="44430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pt-BR" sz="1800">
                <a:latin typeface="Arial"/>
                <a:ea typeface="Arial"/>
                <a:cs typeface="Arial"/>
                <a:sym typeface="Arial"/>
              </a:rPr>
              <a:t>A fibra ótica é um tipo de tecnologia onde os dados são transformados em luz, e são enviados através de cabos de fibra ótica dando muito mais estabilidade e velocidade a internet. Ao </a:t>
            </a:r>
            <a:r>
              <a:rPr lang="pt-BR" sz="1800">
                <a:latin typeface="Arial"/>
                <a:ea typeface="Arial"/>
                <a:cs typeface="Arial"/>
                <a:sym typeface="Arial"/>
              </a:rPr>
              <a:t>contrário</a:t>
            </a:r>
            <a:r>
              <a:rPr lang="pt-BR" sz="1800">
                <a:latin typeface="Arial"/>
                <a:ea typeface="Arial"/>
                <a:cs typeface="Arial"/>
                <a:sym typeface="Arial"/>
              </a:rPr>
              <a:t> dos cabos de cobre.</a:t>
            </a:r>
            <a:endParaRPr sz="1800">
              <a:solidFill>
                <a:srgbClr val="FFFFFF"/>
              </a:solidFill>
              <a:latin typeface="Arial"/>
              <a:ea typeface="Arial"/>
              <a:cs typeface="Arial"/>
              <a:sym typeface="Arial"/>
            </a:endParaRPr>
          </a:p>
        </p:txBody>
      </p:sp>
      <p:sp>
        <p:nvSpPr>
          <p:cNvPr id="223" name="Google Shape;223;p23"/>
          <p:cNvSpPr/>
          <p:nvPr/>
        </p:nvSpPr>
        <p:spPr>
          <a:xfrm>
            <a:off x="0" y="-122650"/>
            <a:ext cx="9143982" cy="570132"/>
          </a:xfrm>
          <a:prstGeom prst="flowChartDocumen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24" name="Google Shape;224;p23"/>
          <p:cNvPicPr preferRelativeResize="0"/>
          <p:nvPr/>
        </p:nvPicPr>
        <p:blipFill>
          <a:blip r:embed="rId3">
            <a:alphaModFix/>
          </a:blip>
          <a:stretch>
            <a:fillRect/>
          </a:stretch>
        </p:blipFill>
        <p:spPr>
          <a:xfrm>
            <a:off x="4572000" y="1194563"/>
            <a:ext cx="4419450" cy="27543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8" name="Shape 228"/>
        <p:cNvGrpSpPr/>
        <p:nvPr/>
      </p:nvGrpSpPr>
      <p:grpSpPr>
        <a:xfrm>
          <a:off x="0" y="0"/>
          <a:ext cx="0" cy="0"/>
          <a:chOff x="0" y="0"/>
          <a:chExt cx="0" cy="0"/>
        </a:xfrm>
      </p:grpSpPr>
      <p:sp>
        <p:nvSpPr>
          <p:cNvPr id="229" name="Google Shape;229;p2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a:t>INTERNET DAS COISAS</a:t>
            </a:r>
            <a:endParaRPr/>
          </a:p>
        </p:txBody>
      </p:sp>
      <p:sp>
        <p:nvSpPr>
          <p:cNvPr id="230" name="Google Shape;230;p24"/>
          <p:cNvSpPr txBox="1"/>
          <p:nvPr>
            <p:ph idx="1" type="body"/>
          </p:nvPr>
        </p:nvSpPr>
        <p:spPr>
          <a:xfrm>
            <a:off x="6295875" y="1398300"/>
            <a:ext cx="2656200" cy="23469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pt-BR" sz="1200">
                <a:solidFill>
                  <a:srgbClr val="FFFFFF"/>
                </a:solidFill>
                <a:latin typeface="Arial"/>
                <a:ea typeface="Arial"/>
                <a:cs typeface="Arial"/>
                <a:sym typeface="Arial"/>
              </a:rPr>
              <a:t>Internet das Coisas é o modo como os objetos físicos estão conectados e se comunicando entre si e com o usuário, através de sensores inteligentes e softwares que transmitem dados para uma rede. Como se fosse um grande sistema nervoso que possibilita a troca de informações entre dois ou mais pontos.</a:t>
            </a:r>
            <a:endParaRPr>
              <a:solidFill>
                <a:srgbClr val="FFFFFF"/>
              </a:solidFill>
            </a:endParaRPr>
          </a:p>
        </p:txBody>
      </p:sp>
      <p:pic>
        <p:nvPicPr>
          <p:cNvPr id="231" name="Google Shape;231;p24"/>
          <p:cNvPicPr preferRelativeResize="0"/>
          <p:nvPr/>
        </p:nvPicPr>
        <p:blipFill>
          <a:blip r:embed="rId3">
            <a:alphaModFix/>
          </a:blip>
          <a:stretch>
            <a:fillRect/>
          </a:stretch>
        </p:blipFill>
        <p:spPr>
          <a:xfrm>
            <a:off x="287125" y="1250114"/>
            <a:ext cx="5826051" cy="304896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5" name="Shape 235"/>
        <p:cNvGrpSpPr/>
        <p:nvPr/>
      </p:nvGrpSpPr>
      <p:grpSpPr>
        <a:xfrm>
          <a:off x="0" y="0"/>
          <a:ext cx="0" cy="0"/>
          <a:chOff x="0" y="0"/>
          <a:chExt cx="0" cy="0"/>
        </a:xfrm>
      </p:grpSpPr>
      <p:sp>
        <p:nvSpPr>
          <p:cNvPr id="236" name="Google Shape;236;p2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5"/>
          <p:cNvSpPr txBox="1"/>
          <p:nvPr>
            <p:ph idx="1" type="body"/>
          </p:nvPr>
        </p:nvSpPr>
        <p:spPr>
          <a:xfrm>
            <a:off x="1052550" y="1595650"/>
            <a:ext cx="7038900" cy="29112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pt-BR" sz="2400">
                <a:solidFill>
                  <a:srgbClr val="FFFFFF"/>
                </a:solidFill>
                <a:latin typeface="Arial"/>
                <a:ea typeface="Arial"/>
                <a:cs typeface="Arial"/>
                <a:sym typeface="Arial"/>
              </a:rPr>
              <a:t>Andy Stanford-Clark, engenheiro na IBM, é um dos idealizadores da Internet das Coisas. Ele diz que nós humanos sempre fomos adeptos a colocar nossa mente e habilidades nos objetos que usamos, quase que como uma </a:t>
            </a:r>
            <a:r>
              <a:rPr b="1" lang="pt-BR" sz="2400">
                <a:solidFill>
                  <a:srgbClr val="FFFFFF"/>
                </a:solidFill>
                <a:latin typeface="Arial"/>
                <a:ea typeface="Arial"/>
                <a:cs typeface="Arial"/>
                <a:sym typeface="Arial"/>
              </a:rPr>
              <a:t>extensão da nossa consciência.</a:t>
            </a:r>
            <a:endParaRPr sz="2400">
              <a:solidFill>
                <a:srgbClr val="FFFFFF"/>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0" name="Shape 140"/>
        <p:cNvGrpSpPr/>
        <p:nvPr/>
      </p:nvGrpSpPr>
      <p:grpSpPr>
        <a:xfrm>
          <a:off x="0" y="0"/>
          <a:ext cx="0" cy="0"/>
          <a:chOff x="0" y="0"/>
          <a:chExt cx="0" cy="0"/>
        </a:xfrm>
      </p:grpSpPr>
      <p:sp>
        <p:nvSpPr>
          <p:cNvPr id="141" name="Google Shape;141;p14"/>
          <p:cNvSpPr txBox="1"/>
          <p:nvPr>
            <p:ph idx="1" type="body"/>
          </p:nvPr>
        </p:nvSpPr>
        <p:spPr>
          <a:xfrm>
            <a:off x="2829300" y="2043925"/>
            <a:ext cx="3485400" cy="18540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lang="pt-BR" sz="1800">
                <a:latin typeface="Arial"/>
                <a:ea typeface="Arial"/>
                <a:cs typeface="Arial"/>
                <a:sym typeface="Arial"/>
              </a:rPr>
              <a:t>Sistema criado para transmitir mensagens de um ponto para outro em grandes distâncias, utilizando códigos para a rápida e confiável transmissão.</a:t>
            </a:r>
            <a:endParaRPr sz="1800">
              <a:latin typeface="Arial"/>
              <a:ea typeface="Arial"/>
              <a:cs typeface="Arial"/>
              <a:sym typeface="Arial"/>
            </a:endParaRPr>
          </a:p>
        </p:txBody>
      </p:sp>
      <p:sp>
        <p:nvSpPr>
          <p:cNvPr id="142" name="Google Shape;142;p14"/>
          <p:cNvSpPr/>
          <p:nvPr/>
        </p:nvSpPr>
        <p:spPr>
          <a:xfrm>
            <a:off x="0" y="0"/>
            <a:ext cx="9143982" cy="570132"/>
          </a:xfrm>
          <a:prstGeom prst="flowChartDocumen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4"/>
          <p:cNvSpPr txBox="1"/>
          <p:nvPr/>
        </p:nvSpPr>
        <p:spPr>
          <a:xfrm>
            <a:off x="1965150" y="790050"/>
            <a:ext cx="6637500" cy="81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pt-BR" sz="6000">
                <a:solidFill>
                  <a:schemeClr val="lt1"/>
                </a:solidFill>
                <a:latin typeface="Impact"/>
                <a:ea typeface="Impact"/>
                <a:cs typeface="Impact"/>
                <a:sym typeface="Impact"/>
              </a:rPr>
              <a:t>1830 - Telégrafo</a:t>
            </a:r>
            <a:endParaRPr sz="6000">
              <a:solidFill>
                <a:schemeClr val="lt1"/>
              </a:solidFill>
              <a:latin typeface="Impact"/>
              <a:ea typeface="Impact"/>
              <a:cs typeface="Impact"/>
              <a:sym typeface="Impact"/>
            </a:endParaRPr>
          </a:p>
        </p:txBody>
      </p:sp>
      <p:pic>
        <p:nvPicPr>
          <p:cNvPr id="144" name="Google Shape;144;p14"/>
          <p:cNvPicPr preferRelativeResize="0"/>
          <p:nvPr/>
        </p:nvPicPr>
        <p:blipFill>
          <a:blip r:embed="rId3">
            <a:alphaModFix/>
          </a:blip>
          <a:stretch>
            <a:fillRect/>
          </a:stretch>
        </p:blipFill>
        <p:spPr>
          <a:xfrm>
            <a:off x="6508775" y="1721025"/>
            <a:ext cx="2180626" cy="3236550"/>
          </a:xfrm>
          <a:prstGeom prst="rect">
            <a:avLst/>
          </a:prstGeom>
          <a:noFill/>
          <a:ln>
            <a:noFill/>
          </a:ln>
        </p:spPr>
      </p:pic>
      <p:pic>
        <p:nvPicPr>
          <p:cNvPr id="145" name="Google Shape;145;p14"/>
          <p:cNvPicPr preferRelativeResize="0"/>
          <p:nvPr/>
        </p:nvPicPr>
        <p:blipFill>
          <a:blip r:embed="rId4">
            <a:alphaModFix/>
          </a:blip>
          <a:stretch>
            <a:fillRect/>
          </a:stretch>
        </p:blipFill>
        <p:spPr>
          <a:xfrm>
            <a:off x="110725" y="1944800"/>
            <a:ext cx="2524500" cy="1853930"/>
          </a:xfrm>
          <a:prstGeom prst="rect">
            <a:avLst/>
          </a:prstGeom>
          <a:noFill/>
          <a:ln>
            <a:noFill/>
          </a:ln>
        </p:spPr>
      </p:pic>
      <p:sp>
        <p:nvSpPr>
          <p:cNvPr id="146" name="Google Shape;146;p14"/>
          <p:cNvSpPr txBox="1"/>
          <p:nvPr/>
        </p:nvSpPr>
        <p:spPr>
          <a:xfrm>
            <a:off x="4131938" y="4251200"/>
            <a:ext cx="1450200" cy="52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pt-BR">
                <a:solidFill>
                  <a:schemeClr val="lt1"/>
                </a:solidFill>
                <a:latin typeface="Lato"/>
                <a:ea typeface="Lato"/>
                <a:cs typeface="Lato"/>
                <a:sym typeface="Lato"/>
              </a:rPr>
              <a:t>Samuel Morse</a:t>
            </a:r>
            <a:endParaRPr>
              <a:solidFill>
                <a:schemeClr val="lt1"/>
              </a:solidFill>
              <a:latin typeface="Lato"/>
              <a:ea typeface="Lato"/>
              <a:cs typeface="Lato"/>
              <a:sym typeface="Lato"/>
            </a:endParaRPr>
          </a:p>
        </p:txBody>
      </p:sp>
      <p:cxnSp>
        <p:nvCxnSpPr>
          <p:cNvPr id="147" name="Google Shape;147;p14"/>
          <p:cNvCxnSpPr/>
          <p:nvPr/>
        </p:nvCxnSpPr>
        <p:spPr>
          <a:xfrm>
            <a:off x="2639925" y="2305275"/>
            <a:ext cx="223200" cy="0"/>
          </a:xfrm>
          <a:prstGeom prst="straightConnector1">
            <a:avLst/>
          </a:prstGeom>
          <a:noFill/>
          <a:ln cap="flat" cmpd="sng" w="9525">
            <a:solidFill>
              <a:schemeClr val="dk2"/>
            </a:solidFill>
            <a:prstDash val="solid"/>
            <a:round/>
            <a:headEnd len="med" w="med" type="none"/>
            <a:tailEnd len="med" w="med" type="none"/>
          </a:ln>
        </p:spPr>
      </p:cxnSp>
      <p:cxnSp>
        <p:nvCxnSpPr>
          <p:cNvPr id="148" name="Google Shape;148;p14"/>
          <p:cNvCxnSpPr/>
          <p:nvPr/>
        </p:nvCxnSpPr>
        <p:spPr>
          <a:xfrm rot="10800000">
            <a:off x="5416113" y="4499150"/>
            <a:ext cx="1092600" cy="246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2" name="Shape 152"/>
        <p:cNvGrpSpPr/>
        <p:nvPr/>
      </p:nvGrpSpPr>
      <p:grpSpPr>
        <a:xfrm>
          <a:off x="0" y="0"/>
          <a:ext cx="0" cy="0"/>
          <a:chOff x="0" y="0"/>
          <a:chExt cx="0" cy="0"/>
        </a:xfrm>
      </p:grpSpPr>
      <p:sp>
        <p:nvSpPr>
          <p:cNvPr id="153" name="Google Shape;153;p15"/>
          <p:cNvSpPr txBox="1"/>
          <p:nvPr>
            <p:ph idx="1" type="body"/>
          </p:nvPr>
        </p:nvSpPr>
        <p:spPr>
          <a:xfrm>
            <a:off x="2925000" y="2043925"/>
            <a:ext cx="5118600" cy="22143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pt-BR" sz="1800">
                <a:latin typeface="Arial"/>
                <a:ea typeface="Arial"/>
                <a:cs typeface="Arial"/>
                <a:sym typeface="Arial"/>
              </a:rPr>
              <a:t>Em 1875, </a:t>
            </a:r>
            <a:r>
              <a:rPr lang="pt-BR" sz="1800">
                <a:latin typeface="Arial"/>
                <a:ea typeface="Arial"/>
                <a:cs typeface="Arial"/>
                <a:sym typeface="Arial"/>
              </a:rPr>
              <a:t>o Brasil já contava com alguns cabos submarinos,</a:t>
            </a:r>
            <a:r>
              <a:rPr lang="pt-BR" sz="1800">
                <a:latin typeface="Arial"/>
                <a:ea typeface="Arial"/>
                <a:cs typeface="Arial"/>
                <a:sym typeface="Arial"/>
              </a:rPr>
              <a:t> havia uma rede que cobria várias cidades das regiões nordeste e sudeste, </a:t>
            </a:r>
            <a:endParaRPr sz="1800">
              <a:latin typeface="Arial"/>
              <a:ea typeface="Arial"/>
              <a:cs typeface="Arial"/>
              <a:sym typeface="Arial"/>
            </a:endParaRPr>
          </a:p>
          <a:p>
            <a:pPr indent="0" lvl="0" marL="0" rtl="0" algn="just">
              <a:spcBef>
                <a:spcPts val="1600"/>
              </a:spcBef>
              <a:spcAft>
                <a:spcPts val="1600"/>
              </a:spcAft>
              <a:buNone/>
            </a:pPr>
            <a:r>
              <a:rPr lang="pt-BR" sz="1800">
                <a:latin typeface="Arial"/>
                <a:ea typeface="Arial"/>
                <a:cs typeface="Arial"/>
                <a:sym typeface="Arial"/>
              </a:rPr>
              <a:t>além de uma impressionante conexão com mais 8 mil quilômetros que ligava a cidade de Recife até uma estação de transmissão em Portugal.</a:t>
            </a:r>
            <a:endParaRPr sz="1800">
              <a:latin typeface="Arial"/>
              <a:ea typeface="Arial"/>
              <a:cs typeface="Arial"/>
              <a:sym typeface="Arial"/>
            </a:endParaRPr>
          </a:p>
        </p:txBody>
      </p:sp>
      <p:sp>
        <p:nvSpPr>
          <p:cNvPr id="154" name="Google Shape;154;p15"/>
          <p:cNvSpPr/>
          <p:nvPr/>
        </p:nvSpPr>
        <p:spPr>
          <a:xfrm>
            <a:off x="0" y="0"/>
            <a:ext cx="9143982" cy="570132"/>
          </a:xfrm>
          <a:prstGeom prst="flowChartDocumen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5"/>
          <p:cNvSpPr txBox="1"/>
          <p:nvPr/>
        </p:nvSpPr>
        <p:spPr>
          <a:xfrm>
            <a:off x="1965150" y="790050"/>
            <a:ext cx="6637500" cy="81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pt-BR" sz="4800">
                <a:solidFill>
                  <a:schemeClr val="lt1"/>
                </a:solidFill>
                <a:latin typeface="Impact"/>
                <a:ea typeface="Impact"/>
                <a:cs typeface="Impact"/>
                <a:sym typeface="Impact"/>
              </a:rPr>
              <a:t>1875 - Cabos submarinos</a:t>
            </a:r>
            <a:endParaRPr sz="4800">
              <a:solidFill>
                <a:schemeClr val="lt1"/>
              </a:solidFill>
              <a:latin typeface="Impact"/>
              <a:ea typeface="Impact"/>
              <a:cs typeface="Impact"/>
              <a:sym typeface="Impact"/>
            </a:endParaRPr>
          </a:p>
        </p:txBody>
      </p:sp>
      <p:cxnSp>
        <p:nvCxnSpPr>
          <p:cNvPr id="156" name="Google Shape;156;p15"/>
          <p:cNvCxnSpPr/>
          <p:nvPr/>
        </p:nvCxnSpPr>
        <p:spPr>
          <a:xfrm>
            <a:off x="2652300" y="2255700"/>
            <a:ext cx="272700" cy="0"/>
          </a:xfrm>
          <a:prstGeom prst="straightConnector1">
            <a:avLst/>
          </a:prstGeom>
          <a:noFill/>
          <a:ln cap="flat" cmpd="sng" w="9525">
            <a:solidFill>
              <a:schemeClr val="dk2"/>
            </a:solidFill>
            <a:prstDash val="solid"/>
            <a:round/>
            <a:headEnd len="med" w="med" type="none"/>
            <a:tailEnd len="med" w="med" type="none"/>
          </a:ln>
        </p:spPr>
      </p:cxnSp>
      <p:pic>
        <p:nvPicPr>
          <p:cNvPr id="157" name="Google Shape;157;p15"/>
          <p:cNvPicPr preferRelativeResize="0"/>
          <p:nvPr/>
        </p:nvPicPr>
        <p:blipFill>
          <a:blip r:embed="rId3">
            <a:alphaModFix/>
          </a:blip>
          <a:stretch>
            <a:fillRect/>
          </a:stretch>
        </p:blipFill>
        <p:spPr>
          <a:xfrm>
            <a:off x="0" y="2016288"/>
            <a:ext cx="2841600" cy="22695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1" name="Shape 161"/>
        <p:cNvGrpSpPr/>
        <p:nvPr/>
      </p:nvGrpSpPr>
      <p:grpSpPr>
        <a:xfrm>
          <a:off x="0" y="0"/>
          <a:ext cx="0" cy="0"/>
          <a:chOff x="0" y="0"/>
          <a:chExt cx="0" cy="0"/>
        </a:xfrm>
      </p:grpSpPr>
      <p:sp>
        <p:nvSpPr>
          <p:cNvPr id="162" name="Google Shape;162;p16"/>
          <p:cNvSpPr txBox="1"/>
          <p:nvPr>
            <p:ph idx="1" type="body"/>
          </p:nvPr>
        </p:nvSpPr>
        <p:spPr>
          <a:xfrm>
            <a:off x="2493575" y="2061613"/>
            <a:ext cx="3485400" cy="18540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pt-BR" sz="1800">
                <a:latin typeface="Arial"/>
                <a:ea typeface="Arial"/>
                <a:cs typeface="Arial"/>
                <a:sym typeface="Arial"/>
              </a:rPr>
              <a:t>Alexandre Graham Bell ficou muito interessado na ideia de construir um telégrafo que fosse capaz de transmitir a voz humana e o fez registrando a patente da sua invenção em 1876.</a:t>
            </a:r>
            <a:endParaRPr sz="1800">
              <a:latin typeface="Arial"/>
              <a:ea typeface="Arial"/>
              <a:cs typeface="Arial"/>
              <a:sym typeface="Arial"/>
            </a:endParaRPr>
          </a:p>
          <a:p>
            <a:pPr indent="0" lvl="0" marL="0" rtl="0" algn="just">
              <a:spcBef>
                <a:spcPts val="0"/>
              </a:spcBef>
              <a:spcAft>
                <a:spcPts val="1600"/>
              </a:spcAft>
              <a:buNone/>
            </a:pPr>
            <a:r>
              <a:t/>
            </a:r>
            <a:endParaRPr sz="1800">
              <a:latin typeface="Arial"/>
              <a:ea typeface="Arial"/>
              <a:cs typeface="Arial"/>
              <a:sym typeface="Arial"/>
            </a:endParaRPr>
          </a:p>
        </p:txBody>
      </p:sp>
      <p:sp>
        <p:nvSpPr>
          <p:cNvPr id="163" name="Google Shape;163;p16"/>
          <p:cNvSpPr/>
          <p:nvPr/>
        </p:nvSpPr>
        <p:spPr>
          <a:xfrm>
            <a:off x="0" y="0"/>
            <a:ext cx="9143982" cy="570132"/>
          </a:xfrm>
          <a:prstGeom prst="flowChartDocumen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6"/>
          <p:cNvSpPr txBox="1"/>
          <p:nvPr/>
        </p:nvSpPr>
        <p:spPr>
          <a:xfrm>
            <a:off x="1965150" y="790050"/>
            <a:ext cx="6637500" cy="81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pt-BR" sz="6000">
                <a:solidFill>
                  <a:schemeClr val="lt1"/>
                </a:solidFill>
                <a:latin typeface="Impact"/>
                <a:ea typeface="Impact"/>
                <a:cs typeface="Impact"/>
                <a:sym typeface="Impact"/>
              </a:rPr>
              <a:t>1876 - Telefone</a:t>
            </a:r>
            <a:endParaRPr sz="6000">
              <a:solidFill>
                <a:schemeClr val="lt1"/>
              </a:solidFill>
              <a:latin typeface="Impact"/>
              <a:ea typeface="Impact"/>
              <a:cs typeface="Impact"/>
              <a:sym typeface="Impact"/>
            </a:endParaRPr>
          </a:p>
        </p:txBody>
      </p:sp>
      <p:cxnSp>
        <p:nvCxnSpPr>
          <p:cNvPr id="165" name="Google Shape;165;p16"/>
          <p:cNvCxnSpPr/>
          <p:nvPr/>
        </p:nvCxnSpPr>
        <p:spPr>
          <a:xfrm>
            <a:off x="2220875" y="2934900"/>
            <a:ext cx="272700" cy="0"/>
          </a:xfrm>
          <a:prstGeom prst="straightConnector1">
            <a:avLst/>
          </a:prstGeom>
          <a:noFill/>
          <a:ln cap="flat" cmpd="sng" w="9525">
            <a:solidFill>
              <a:schemeClr val="dk2"/>
            </a:solidFill>
            <a:prstDash val="solid"/>
            <a:round/>
            <a:headEnd len="med" w="med" type="none"/>
            <a:tailEnd len="med" w="med" type="none"/>
          </a:ln>
        </p:spPr>
      </p:cxnSp>
      <p:cxnSp>
        <p:nvCxnSpPr>
          <p:cNvPr id="166" name="Google Shape;166;p16"/>
          <p:cNvCxnSpPr/>
          <p:nvPr/>
        </p:nvCxnSpPr>
        <p:spPr>
          <a:xfrm flipH="1">
            <a:off x="5106450" y="4375075"/>
            <a:ext cx="1363200" cy="24900"/>
          </a:xfrm>
          <a:prstGeom prst="straightConnector1">
            <a:avLst/>
          </a:prstGeom>
          <a:noFill/>
          <a:ln cap="flat" cmpd="sng" w="9525">
            <a:solidFill>
              <a:schemeClr val="dk2"/>
            </a:solidFill>
            <a:prstDash val="solid"/>
            <a:round/>
            <a:headEnd len="med" w="med" type="none"/>
            <a:tailEnd len="med" w="med" type="none"/>
          </a:ln>
        </p:spPr>
      </p:cxnSp>
      <p:sp>
        <p:nvSpPr>
          <p:cNvPr id="167" name="Google Shape;167;p16"/>
          <p:cNvSpPr txBox="1"/>
          <p:nvPr/>
        </p:nvSpPr>
        <p:spPr>
          <a:xfrm>
            <a:off x="4032813" y="4127275"/>
            <a:ext cx="1450200" cy="52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pt-BR">
                <a:solidFill>
                  <a:schemeClr val="lt1"/>
                </a:solidFill>
                <a:latin typeface="Lato"/>
                <a:ea typeface="Lato"/>
                <a:cs typeface="Lato"/>
                <a:sym typeface="Lato"/>
              </a:rPr>
              <a:t>Alexandre Graham Bell</a:t>
            </a:r>
            <a:endParaRPr>
              <a:solidFill>
                <a:schemeClr val="lt1"/>
              </a:solidFill>
              <a:latin typeface="Lato"/>
              <a:ea typeface="Lato"/>
              <a:cs typeface="Lato"/>
              <a:sym typeface="Lato"/>
            </a:endParaRPr>
          </a:p>
        </p:txBody>
      </p:sp>
      <p:pic>
        <p:nvPicPr>
          <p:cNvPr id="168" name="Google Shape;168;p16"/>
          <p:cNvPicPr preferRelativeResize="0"/>
          <p:nvPr/>
        </p:nvPicPr>
        <p:blipFill>
          <a:blip r:embed="rId3">
            <a:alphaModFix/>
          </a:blip>
          <a:stretch>
            <a:fillRect/>
          </a:stretch>
        </p:blipFill>
        <p:spPr>
          <a:xfrm>
            <a:off x="6177575" y="2043925"/>
            <a:ext cx="2966424" cy="2519625"/>
          </a:xfrm>
          <a:prstGeom prst="rect">
            <a:avLst/>
          </a:prstGeom>
          <a:noFill/>
          <a:ln>
            <a:noFill/>
          </a:ln>
        </p:spPr>
      </p:pic>
      <p:pic>
        <p:nvPicPr>
          <p:cNvPr id="169" name="Google Shape;169;p16"/>
          <p:cNvPicPr preferRelativeResize="0"/>
          <p:nvPr/>
        </p:nvPicPr>
        <p:blipFill>
          <a:blip r:embed="rId4">
            <a:alphaModFix/>
          </a:blip>
          <a:stretch>
            <a:fillRect/>
          </a:stretch>
        </p:blipFill>
        <p:spPr>
          <a:xfrm>
            <a:off x="106200" y="1948650"/>
            <a:ext cx="2188775" cy="271017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3" name="Shape 173"/>
        <p:cNvGrpSpPr/>
        <p:nvPr/>
      </p:nvGrpSpPr>
      <p:grpSpPr>
        <a:xfrm>
          <a:off x="0" y="0"/>
          <a:ext cx="0" cy="0"/>
          <a:chOff x="0" y="0"/>
          <a:chExt cx="0" cy="0"/>
        </a:xfrm>
      </p:grpSpPr>
      <p:sp>
        <p:nvSpPr>
          <p:cNvPr id="174" name="Google Shape;174;p17"/>
          <p:cNvSpPr txBox="1"/>
          <p:nvPr>
            <p:ph idx="1" type="body"/>
          </p:nvPr>
        </p:nvSpPr>
        <p:spPr>
          <a:xfrm>
            <a:off x="1112300" y="4399725"/>
            <a:ext cx="7490400" cy="7437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pt-BR" sz="1800">
                <a:latin typeface="Arial"/>
                <a:ea typeface="Arial"/>
                <a:cs typeface="Arial"/>
                <a:sym typeface="Arial"/>
              </a:rPr>
              <a:t>A Guerra Fria foi uma disputa pela superioridade mundial entre Estados Unidos e União Soviética após a Segunda Guerra Mundial</a:t>
            </a:r>
            <a:endParaRPr sz="1800">
              <a:latin typeface="Arial"/>
              <a:ea typeface="Arial"/>
              <a:cs typeface="Arial"/>
              <a:sym typeface="Arial"/>
            </a:endParaRPr>
          </a:p>
          <a:p>
            <a:pPr indent="0" lvl="0" marL="0" rtl="0" algn="just">
              <a:spcBef>
                <a:spcPts val="0"/>
              </a:spcBef>
              <a:spcAft>
                <a:spcPts val="1600"/>
              </a:spcAft>
              <a:buNone/>
            </a:pPr>
            <a:r>
              <a:t/>
            </a:r>
            <a:endParaRPr sz="1800">
              <a:latin typeface="Arial"/>
              <a:ea typeface="Arial"/>
              <a:cs typeface="Arial"/>
              <a:sym typeface="Arial"/>
            </a:endParaRPr>
          </a:p>
        </p:txBody>
      </p:sp>
      <p:sp>
        <p:nvSpPr>
          <p:cNvPr id="175" name="Google Shape;175;p17"/>
          <p:cNvSpPr/>
          <p:nvPr/>
        </p:nvSpPr>
        <p:spPr>
          <a:xfrm>
            <a:off x="0" y="0"/>
            <a:ext cx="9143982" cy="570132"/>
          </a:xfrm>
          <a:prstGeom prst="flowChartDocumen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7"/>
          <p:cNvSpPr txBox="1"/>
          <p:nvPr/>
        </p:nvSpPr>
        <p:spPr>
          <a:xfrm>
            <a:off x="1251800" y="669200"/>
            <a:ext cx="7350900" cy="81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pt-BR" sz="6000">
                <a:solidFill>
                  <a:schemeClr val="lt1"/>
                </a:solidFill>
                <a:latin typeface="Impact"/>
                <a:ea typeface="Impact"/>
                <a:cs typeface="Impact"/>
                <a:sym typeface="Impact"/>
              </a:rPr>
              <a:t>1947 - 1991 Guerra Fria</a:t>
            </a:r>
            <a:endParaRPr sz="6000">
              <a:solidFill>
                <a:schemeClr val="lt1"/>
              </a:solidFill>
              <a:latin typeface="Impact"/>
              <a:ea typeface="Impact"/>
              <a:cs typeface="Impact"/>
              <a:sym typeface="Impact"/>
            </a:endParaRPr>
          </a:p>
        </p:txBody>
      </p:sp>
      <p:pic>
        <p:nvPicPr>
          <p:cNvPr id="177" name="Google Shape;177;p17"/>
          <p:cNvPicPr preferRelativeResize="0"/>
          <p:nvPr/>
        </p:nvPicPr>
        <p:blipFill>
          <a:blip r:embed="rId3">
            <a:alphaModFix/>
          </a:blip>
          <a:stretch>
            <a:fillRect/>
          </a:stretch>
        </p:blipFill>
        <p:spPr>
          <a:xfrm>
            <a:off x="2564475" y="1712113"/>
            <a:ext cx="4296075" cy="257764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1" name="Shape 181"/>
        <p:cNvGrpSpPr/>
        <p:nvPr/>
      </p:nvGrpSpPr>
      <p:grpSpPr>
        <a:xfrm>
          <a:off x="0" y="0"/>
          <a:ext cx="0" cy="0"/>
          <a:chOff x="0" y="0"/>
          <a:chExt cx="0" cy="0"/>
        </a:xfrm>
      </p:grpSpPr>
      <p:sp>
        <p:nvSpPr>
          <p:cNvPr id="182" name="Google Shape;182;p18"/>
          <p:cNvSpPr/>
          <p:nvPr/>
        </p:nvSpPr>
        <p:spPr>
          <a:xfrm>
            <a:off x="0" y="0"/>
            <a:ext cx="9143982" cy="570132"/>
          </a:xfrm>
          <a:prstGeom prst="flowChartDocumen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8"/>
          <p:cNvSpPr txBox="1"/>
          <p:nvPr/>
        </p:nvSpPr>
        <p:spPr>
          <a:xfrm>
            <a:off x="665175" y="649500"/>
            <a:ext cx="8134500" cy="1018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pt-BR" sz="4800">
                <a:solidFill>
                  <a:schemeClr val="lt1"/>
                </a:solidFill>
                <a:latin typeface="Impact"/>
                <a:ea typeface="Impact"/>
                <a:cs typeface="Impact"/>
                <a:sym typeface="Impact"/>
              </a:rPr>
              <a:t>1960 - Satélites e a Corrida   espacial</a:t>
            </a:r>
            <a:endParaRPr sz="4800">
              <a:solidFill>
                <a:schemeClr val="lt1"/>
              </a:solidFill>
              <a:latin typeface="Impact"/>
              <a:ea typeface="Impact"/>
              <a:cs typeface="Impact"/>
              <a:sym typeface="Impact"/>
            </a:endParaRPr>
          </a:p>
        </p:txBody>
      </p:sp>
      <p:sp>
        <p:nvSpPr>
          <p:cNvPr id="184" name="Google Shape;184;p18"/>
          <p:cNvSpPr txBox="1"/>
          <p:nvPr/>
        </p:nvSpPr>
        <p:spPr>
          <a:xfrm>
            <a:off x="185900" y="2057400"/>
            <a:ext cx="2863500" cy="27585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pt-BR" sz="1800">
                <a:solidFill>
                  <a:schemeClr val="lt1"/>
                </a:solidFill>
              </a:rPr>
              <a:t>Considerado o primeiro satélite de comunicações do mundo, o Echo 1 é lançado pela NASA em parceria com a AT&amp;T.</a:t>
            </a:r>
            <a:endParaRPr sz="1800">
              <a:solidFill>
                <a:srgbClr val="414042"/>
              </a:solidFill>
              <a:highlight>
                <a:srgbClr val="F5F5F5"/>
              </a:highlight>
            </a:endParaRPr>
          </a:p>
          <a:p>
            <a:pPr indent="0" lvl="0" marL="0" rtl="0" algn="just">
              <a:lnSpc>
                <a:spcPct val="115000"/>
              </a:lnSpc>
              <a:spcBef>
                <a:spcPts val="2100"/>
              </a:spcBef>
              <a:spcAft>
                <a:spcPts val="0"/>
              </a:spcAft>
              <a:buNone/>
            </a:pPr>
            <a:r>
              <a:t/>
            </a:r>
            <a:endParaRPr sz="1800"/>
          </a:p>
        </p:txBody>
      </p:sp>
      <p:pic>
        <p:nvPicPr>
          <p:cNvPr id="185" name="Google Shape;185;p18"/>
          <p:cNvPicPr preferRelativeResize="0"/>
          <p:nvPr/>
        </p:nvPicPr>
        <p:blipFill>
          <a:blip r:embed="rId3">
            <a:alphaModFix/>
          </a:blip>
          <a:stretch>
            <a:fillRect/>
          </a:stretch>
        </p:blipFill>
        <p:spPr>
          <a:xfrm>
            <a:off x="3123600" y="2440774"/>
            <a:ext cx="3519418" cy="2154725"/>
          </a:xfrm>
          <a:prstGeom prst="rect">
            <a:avLst/>
          </a:prstGeom>
          <a:noFill/>
          <a:ln>
            <a:noFill/>
          </a:ln>
        </p:spPr>
      </p:pic>
      <p:sp>
        <p:nvSpPr>
          <p:cNvPr id="186" name="Google Shape;186;p18"/>
          <p:cNvSpPr/>
          <p:nvPr/>
        </p:nvSpPr>
        <p:spPr>
          <a:xfrm>
            <a:off x="6878025" y="1747075"/>
            <a:ext cx="2058000" cy="3143100"/>
          </a:xfrm>
          <a:prstGeom prst="round1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pt-BR" sz="1200">
                <a:highlight>
                  <a:srgbClr val="FFFF00"/>
                </a:highlight>
              </a:rPr>
              <a:t>CURIOSIDADE</a:t>
            </a:r>
            <a:endParaRPr sz="1200">
              <a:highlight>
                <a:srgbClr val="FFFF00"/>
              </a:highlight>
            </a:endParaRPr>
          </a:p>
          <a:p>
            <a:pPr indent="0" lvl="0" marL="0" rtl="0" algn="ctr">
              <a:lnSpc>
                <a:spcPct val="115000"/>
              </a:lnSpc>
              <a:spcBef>
                <a:spcPts val="2100"/>
              </a:spcBef>
              <a:spcAft>
                <a:spcPts val="2100"/>
              </a:spcAft>
              <a:buNone/>
            </a:pPr>
            <a:r>
              <a:rPr lang="pt-BR" sz="1200"/>
              <a:t>A ideia de se comunicar através de um satélite apareceu pela primeira vez no conto intitulado “The Brick Moon”, do escritor americano Edward Everett Hale publicado na revista mensal The Atlantic Monthly, na década de 1870.</a:t>
            </a:r>
            <a:endParaRPr sz="12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0" name="Shape 190"/>
        <p:cNvGrpSpPr/>
        <p:nvPr/>
      </p:nvGrpSpPr>
      <p:grpSpPr>
        <a:xfrm>
          <a:off x="0" y="0"/>
          <a:ext cx="0" cy="0"/>
          <a:chOff x="0" y="0"/>
          <a:chExt cx="0" cy="0"/>
        </a:xfrm>
      </p:grpSpPr>
      <p:sp>
        <p:nvSpPr>
          <p:cNvPr id="191" name="Google Shape;191;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457200" lvl="0" marL="914400" rtl="0" algn="l">
              <a:spcBef>
                <a:spcPts val="0"/>
              </a:spcBef>
              <a:spcAft>
                <a:spcPts val="0"/>
              </a:spcAft>
              <a:buNone/>
            </a:pPr>
            <a:r>
              <a:rPr lang="pt-BR" sz="4800">
                <a:latin typeface="Impact"/>
                <a:ea typeface="Impact"/>
                <a:cs typeface="Impact"/>
                <a:sym typeface="Impact"/>
              </a:rPr>
              <a:t>1969 - ARPANET</a:t>
            </a:r>
            <a:endParaRPr sz="4800">
              <a:latin typeface="Impact"/>
              <a:ea typeface="Impact"/>
              <a:cs typeface="Impact"/>
              <a:sym typeface="Impact"/>
            </a:endParaRPr>
          </a:p>
        </p:txBody>
      </p:sp>
      <p:sp>
        <p:nvSpPr>
          <p:cNvPr id="192" name="Google Shape;192;p19"/>
          <p:cNvSpPr txBox="1"/>
          <p:nvPr/>
        </p:nvSpPr>
        <p:spPr>
          <a:xfrm>
            <a:off x="416325" y="1624975"/>
            <a:ext cx="3645000" cy="31425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pt-BR" sz="1600">
                <a:solidFill>
                  <a:srgbClr val="FFFFFF"/>
                </a:solidFill>
              </a:rPr>
              <a:t>A ARPANET foi criada pela ARPA (</a:t>
            </a:r>
            <a:r>
              <a:rPr i="1" lang="pt-BR" sz="1600">
                <a:solidFill>
                  <a:srgbClr val="FFFFFF"/>
                </a:solidFill>
              </a:rPr>
              <a:t>Advanced research projects agency</a:t>
            </a:r>
            <a:r>
              <a:rPr lang="pt-BR" sz="1600">
                <a:solidFill>
                  <a:srgbClr val="FFFFFF"/>
                </a:solidFill>
              </a:rPr>
              <a:t>), uma agência de</a:t>
            </a:r>
            <a:r>
              <a:rPr lang="pt-BR" sz="1600">
                <a:solidFill>
                  <a:srgbClr val="FFFFFF"/>
                </a:solidFill>
              </a:rPr>
              <a:t> </a:t>
            </a:r>
            <a:r>
              <a:rPr lang="pt-BR" sz="1600">
                <a:solidFill>
                  <a:srgbClr val="FFFFFF"/>
                </a:solidFill>
              </a:rPr>
              <a:t>pesquisas do </a:t>
            </a:r>
            <a:r>
              <a:rPr lang="pt-BR" sz="1600">
                <a:solidFill>
                  <a:srgbClr val="FFFFFF"/>
                </a:solidFill>
              </a:rPr>
              <a:t>departamento </a:t>
            </a:r>
            <a:r>
              <a:rPr lang="pt-BR" sz="1600">
                <a:solidFill>
                  <a:srgbClr val="FFFFFF"/>
                </a:solidFill>
              </a:rPr>
              <a:t>de defesa dos EUA (hoje DARPA). </a:t>
            </a:r>
            <a:endParaRPr sz="1600">
              <a:solidFill>
                <a:srgbClr val="FFFFFF"/>
              </a:solidFill>
            </a:endParaRPr>
          </a:p>
          <a:p>
            <a:pPr indent="0" lvl="0" marL="0" rtl="0" algn="just">
              <a:spcBef>
                <a:spcPts val="0"/>
              </a:spcBef>
              <a:spcAft>
                <a:spcPts val="0"/>
              </a:spcAft>
              <a:buNone/>
            </a:pPr>
            <a:r>
              <a:t/>
            </a:r>
            <a:endParaRPr sz="1600">
              <a:solidFill>
                <a:srgbClr val="FFFFFF"/>
              </a:solidFill>
            </a:endParaRPr>
          </a:p>
          <a:p>
            <a:pPr indent="0" lvl="0" marL="0" rtl="0" algn="just">
              <a:spcBef>
                <a:spcPts val="0"/>
              </a:spcBef>
              <a:spcAft>
                <a:spcPts val="0"/>
              </a:spcAft>
              <a:buNone/>
            </a:pPr>
            <a:r>
              <a:rPr lang="pt-BR" sz="1600">
                <a:solidFill>
                  <a:srgbClr val="FFFFFF"/>
                </a:solidFill>
              </a:rPr>
              <a:t>Conectava centros de pesquisa de universidades para facilitar a troca de informações. Foi a primeira rede a utilizar um protocolo de comunicação por pacotes, sem a necessidade de computadores centrais</a:t>
            </a:r>
            <a:endParaRPr sz="1600">
              <a:solidFill>
                <a:srgbClr val="FFFFFF"/>
              </a:solidFill>
            </a:endParaRPr>
          </a:p>
        </p:txBody>
      </p:sp>
      <p:pic>
        <p:nvPicPr>
          <p:cNvPr id="193" name="Google Shape;193;p19"/>
          <p:cNvPicPr preferRelativeResize="0"/>
          <p:nvPr/>
        </p:nvPicPr>
        <p:blipFill>
          <a:blip r:embed="rId3">
            <a:alphaModFix/>
          </a:blip>
          <a:stretch>
            <a:fillRect/>
          </a:stretch>
        </p:blipFill>
        <p:spPr>
          <a:xfrm>
            <a:off x="4122825" y="1624975"/>
            <a:ext cx="4794900" cy="2694275"/>
          </a:xfrm>
          <a:prstGeom prst="rect">
            <a:avLst/>
          </a:prstGeom>
          <a:noFill/>
          <a:ln>
            <a:noFill/>
          </a:ln>
        </p:spPr>
      </p:pic>
      <p:sp>
        <p:nvSpPr>
          <p:cNvPr id="194" name="Google Shape;194;p19"/>
          <p:cNvSpPr/>
          <p:nvPr/>
        </p:nvSpPr>
        <p:spPr>
          <a:xfrm>
            <a:off x="13" y="-176375"/>
            <a:ext cx="9143982" cy="570132"/>
          </a:xfrm>
          <a:prstGeom prst="flowChartDocumen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8" name="Shape 198"/>
        <p:cNvGrpSpPr/>
        <p:nvPr/>
      </p:nvGrpSpPr>
      <p:grpSpPr>
        <a:xfrm>
          <a:off x="0" y="0"/>
          <a:ext cx="0" cy="0"/>
          <a:chOff x="0" y="0"/>
          <a:chExt cx="0" cy="0"/>
        </a:xfrm>
      </p:grpSpPr>
      <p:sp>
        <p:nvSpPr>
          <p:cNvPr id="199" name="Google Shape;199;p20"/>
          <p:cNvSpPr txBox="1"/>
          <p:nvPr>
            <p:ph type="title"/>
          </p:nvPr>
        </p:nvSpPr>
        <p:spPr>
          <a:xfrm>
            <a:off x="1673525" y="447475"/>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sz="4800">
                <a:latin typeface="Impact"/>
                <a:ea typeface="Impact"/>
                <a:cs typeface="Impact"/>
                <a:sym typeface="Impact"/>
              </a:rPr>
              <a:t>1991 - World Wide Web</a:t>
            </a:r>
            <a:endParaRPr sz="4800">
              <a:latin typeface="Impact"/>
              <a:ea typeface="Impact"/>
              <a:cs typeface="Impact"/>
              <a:sym typeface="Impact"/>
            </a:endParaRPr>
          </a:p>
        </p:txBody>
      </p:sp>
      <p:sp>
        <p:nvSpPr>
          <p:cNvPr id="200" name="Google Shape;200;p20"/>
          <p:cNvSpPr txBox="1"/>
          <p:nvPr>
            <p:ph idx="1" type="body"/>
          </p:nvPr>
        </p:nvSpPr>
        <p:spPr>
          <a:xfrm>
            <a:off x="61975" y="2346500"/>
            <a:ext cx="4920300" cy="29112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pt-BR" sz="1800">
                <a:solidFill>
                  <a:srgbClr val="FFFFFF"/>
                </a:solidFill>
                <a:latin typeface="Arial"/>
                <a:ea typeface="Arial"/>
                <a:cs typeface="Arial"/>
                <a:sym typeface="Arial"/>
              </a:rPr>
              <a:t>Tim Berners-Lee do CERN, na Suíça, apresentou um novo sistema de informação baseado na Internet. Este novo sistema de informação designou-se por World Wide Web.</a:t>
            </a:r>
            <a:endParaRPr sz="1800">
              <a:solidFill>
                <a:srgbClr val="FFFFFF"/>
              </a:solidFill>
            </a:endParaRPr>
          </a:p>
        </p:txBody>
      </p:sp>
      <p:sp>
        <p:nvSpPr>
          <p:cNvPr id="201" name="Google Shape;201;p20"/>
          <p:cNvSpPr/>
          <p:nvPr/>
        </p:nvSpPr>
        <p:spPr>
          <a:xfrm>
            <a:off x="0" y="-122650"/>
            <a:ext cx="9143982" cy="570132"/>
          </a:xfrm>
          <a:prstGeom prst="flowChartDocumen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02" name="Google Shape;202;p20"/>
          <p:cNvPicPr preferRelativeResize="0"/>
          <p:nvPr/>
        </p:nvPicPr>
        <p:blipFill>
          <a:blip r:embed="rId3">
            <a:alphaModFix/>
          </a:blip>
          <a:stretch>
            <a:fillRect/>
          </a:stretch>
        </p:blipFill>
        <p:spPr>
          <a:xfrm>
            <a:off x="5134675" y="1876575"/>
            <a:ext cx="3856925" cy="2167858"/>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6" name="Shape 206"/>
        <p:cNvGrpSpPr/>
        <p:nvPr/>
      </p:nvGrpSpPr>
      <p:grpSpPr>
        <a:xfrm>
          <a:off x="0" y="0"/>
          <a:ext cx="0" cy="0"/>
          <a:chOff x="0" y="0"/>
          <a:chExt cx="0" cy="0"/>
        </a:xfrm>
      </p:grpSpPr>
      <p:sp>
        <p:nvSpPr>
          <p:cNvPr id="207" name="Google Shape;207;p21"/>
          <p:cNvSpPr txBox="1"/>
          <p:nvPr>
            <p:ph type="title"/>
          </p:nvPr>
        </p:nvSpPr>
        <p:spPr>
          <a:xfrm>
            <a:off x="1297500" y="541475"/>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sz="4800">
                <a:latin typeface="Impact"/>
                <a:ea typeface="Impact"/>
                <a:cs typeface="Impact"/>
                <a:sym typeface="Impact"/>
              </a:rPr>
              <a:t>1997 - Cloud Computing</a:t>
            </a:r>
            <a:endParaRPr sz="4800">
              <a:latin typeface="Impact"/>
              <a:ea typeface="Impact"/>
              <a:cs typeface="Impact"/>
              <a:sym typeface="Impact"/>
            </a:endParaRPr>
          </a:p>
        </p:txBody>
      </p:sp>
      <p:sp>
        <p:nvSpPr>
          <p:cNvPr id="208" name="Google Shape;208;p21"/>
          <p:cNvSpPr txBox="1"/>
          <p:nvPr>
            <p:ph idx="1" type="body"/>
          </p:nvPr>
        </p:nvSpPr>
        <p:spPr>
          <a:xfrm>
            <a:off x="129125" y="1849575"/>
            <a:ext cx="4443000" cy="29112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pt-BR" sz="1800">
                <a:latin typeface="Arial"/>
                <a:ea typeface="Arial"/>
                <a:cs typeface="Arial"/>
                <a:sym typeface="Arial"/>
              </a:rPr>
              <a:t>O Cloud Computing foi usado pela primeira vez em 1997 por Ramnath Chellapa. </a:t>
            </a:r>
            <a:endParaRPr sz="1800">
              <a:latin typeface="Arial"/>
              <a:ea typeface="Arial"/>
              <a:cs typeface="Arial"/>
              <a:sym typeface="Arial"/>
            </a:endParaRPr>
          </a:p>
          <a:p>
            <a:pPr indent="0" lvl="0" marL="0" rtl="0" algn="just">
              <a:spcBef>
                <a:spcPts val="1600"/>
              </a:spcBef>
              <a:spcAft>
                <a:spcPts val="1600"/>
              </a:spcAft>
              <a:buNone/>
            </a:pPr>
            <a:r>
              <a:rPr lang="pt-BR" sz="1800">
                <a:latin typeface="Arial"/>
                <a:ea typeface="Arial"/>
                <a:cs typeface="Arial"/>
                <a:sym typeface="Arial"/>
              </a:rPr>
              <a:t>É uma estrutura de servidores conectados à internet que poderiam armazenar dados e oferecer poder de computação remotamente aos seus clientes.</a:t>
            </a:r>
            <a:endParaRPr sz="1800">
              <a:latin typeface="Arial"/>
              <a:ea typeface="Arial"/>
              <a:cs typeface="Arial"/>
              <a:sym typeface="Arial"/>
            </a:endParaRPr>
          </a:p>
        </p:txBody>
      </p:sp>
      <p:sp>
        <p:nvSpPr>
          <p:cNvPr id="209" name="Google Shape;209;p21"/>
          <p:cNvSpPr/>
          <p:nvPr/>
        </p:nvSpPr>
        <p:spPr>
          <a:xfrm>
            <a:off x="0" y="-122650"/>
            <a:ext cx="9143982" cy="570132"/>
          </a:xfrm>
          <a:prstGeom prst="flowChartDocumen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10" name="Google Shape;210;p21"/>
          <p:cNvPicPr preferRelativeResize="0"/>
          <p:nvPr/>
        </p:nvPicPr>
        <p:blipFill>
          <a:blip r:embed="rId3">
            <a:alphaModFix/>
          </a:blip>
          <a:stretch>
            <a:fillRect/>
          </a:stretch>
        </p:blipFill>
        <p:spPr>
          <a:xfrm>
            <a:off x="4781025" y="1849575"/>
            <a:ext cx="4174976" cy="2358862"/>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